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71" r:id="rId10"/>
    <p:sldId id="261" r:id="rId11"/>
    <p:sldId id="262" r:id="rId12"/>
    <p:sldId id="263" r:id="rId13"/>
    <p:sldId id="264" r:id="rId14"/>
    <p:sldId id="272" r:id="rId15"/>
    <p:sldId id="273" r:id="rId16"/>
    <p:sldId id="274" r:id="rId17"/>
    <p:sldId id="275" r:id="rId18"/>
    <p:sldId id="276" r:id="rId19"/>
    <p:sldId id="277" r:id="rId20"/>
    <p:sldId id="265" r:id="rId21"/>
    <p:sldId id="266" r:id="rId22"/>
    <p:sldId id="26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20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6566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056631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54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955830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1854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06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1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1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2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99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1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9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80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4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0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Sleep Detection and Alert System for fMRI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25: Jeff Daniels, Amy Mirro, Caroline Farrington</a:t>
            </a:r>
          </a:p>
          <a:p>
            <a:r>
              <a:rPr lang="en-US" dirty="0" smtClean="0"/>
              <a:t>Client: Dr. Dosenbach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42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8290"/>
          </a:xfrm>
        </p:spPr>
        <p:txBody>
          <a:bodyPr/>
          <a:lstStyle/>
          <a:p>
            <a:r>
              <a:rPr lang="en-US" dirty="0" smtClean="0"/>
              <a:t>Parameter: Body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45920"/>
            <a:ext cx="8915400" cy="4184022"/>
          </a:xfrm>
        </p:spPr>
        <p:txBody>
          <a:bodyPr/>
          <a:lstStyle/>
          <a:p>
            <a:r>
              <a:rPr lang="en-US" dirty="0" smtClean="0"/>
              <a:t>Body temperature has been shown to drop as the night progresses during sleep in an average adult</a:t>
            </a:r>
          </a:p>
          <a:p>
            <a:r>
              <a:rPr lang="en-US" dirty="0" smtClean="0"/>
              <a:t>MR compatible temperature measuring devices have been developed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2915920"/>
            <a:ext cx="6741478" cy="368808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207063" y="5441246"/>
            <a:ext cx="121058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Sleepdex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35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Parameter: Muscle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Decreased skeletal muscle activity during sleep than wakefulness</a:t>
            </a:r>
          </a:p>
          <a:p>
            <a:r>
              <a:rPr lang="en-US" dirty="0" smtClean="0"/>
              <a:t>Measured in MR environment with EMG</a:t>
            </a:r>
          </a:p>
          <a:p>
            <a:r>
              <a:rPr lang="en-US" dirty="0" smtClean="0"/>
              <a:t>REM sleep has characteristic effects in muscles</a:t>
            </a:r>
          </a:p>
          <a:p>
            <a:pPr lvl="1"/>
            <a:r>
              <a:rPr lang="en-US" dirty="0" smtClean="0"/>
              <a:t>Around the eyes, they are very active</a:t>
            </a:r>
          </a:p>
          <a:p>
            <a:pPr lvl="1"/>
            <a:r>
              <a:rPr lang="en-US" dirty="0" smtClean="0"/>
              <a:t>For legs and arms, activity is shut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1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Parameter: Blood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84960"/>
            <a:ext cx="8915400" cy="4326262"/>
          </a:xfrm>
        </p:spPr>
        <p:txBody>
          <a:bodyPr/>
          <a:lstStyle/>
          <a:p>
            <a:r>
              <a:rPr lang="en-US" dirty="0" smtClean="0"/>
              <a:t>Blood pressure (BP) level and variability decrease during non-REM sleep compared to wakefulness</a:t>
            </a:r>
          </a:p>
          <a:p>
            <a:r>
              <a:rPr lang="en-US" dirty="0" smtClean="0"/>
              <a:t>MR compatible devices (namely, a BP static cuff) have been developed</a:t>
            </a:r>
            <a:endParaRPr lang="en-US" dirty="0"/>
          </a:p>
        </p:txBody>
      </p:sp>
      <p:pic>
        <p:nvPicPr>
          <p:cNvPr id="4" name="Picture 3" descr="C:\Users\Jeff\Documents\Protein Presentation Images\BP_sleep_stages_key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464" y="3682375"/>
            <a:ext cx="1757998" cy="1481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Jeff\Documents\Protein Presentation Images\diastolic_slee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240" y="3298805"/>
            <a:ext cx="3255806" cy="224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Jeff\Documents\Protein Presentation Images\systolic_sleep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322" y="3298806"/>
            <a:ext cx="3306500" cy="224913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5222240" y="5656506"/>
            <a:ext cx="148861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(Leroy, 1996)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2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Parameter: Respiratory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06880"/>
            <a:ext cx="8915400" cy="1686560"/>
          </a:xfrm>
        </p:spPr>
        <p:txBody>
          <a:bodyPr/>
          <a:lstStyle/>
          <a:p>
            <a:r>
              <a:rPr lang="en-US" dirty="0" smtClean="0"/>
              <a:t>Respiratory rate can be defined in many different ways</a:t>
            </a:r>
          </a:p>
          <a:p>
            <a:r>
              <a:rPr lang="en-US" dirty="0" smtClean="0"/>
              <a:t>Breathing pattern during all stages of sleep is more rapid and more shallow than wakefulness</a:t>
            </a:r>
          </a:p>
          <a:p>
            <a:r>
              <a:rPr lang="en-US" dirty="0" smtClean="0"/>
              <a:t>Most common MR compatible device is a pneumatic belt</a:t>
            </a:r>
            <a:endParaRPr lang="en-US" dirty="0"/>
          </a:p>
        </p:txBody>
      </p:sp>
      <p:pic>
        <p:nvPicPr>
          <p:cNvPr id="4" name="Picture 3" descr="C:\Users\Jeff\Documents\Protein Presentation Images\tidal_volume_frequency_sleepstag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24" y="3393440"/>
            <a:ext cx="6139815" cy="28244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532300" y="4805680"/>
            <a:ext cx="171072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(Douglas, 1982)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57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1170"/>
          </a:xfrm>
        </p:spPr>
        <p:txBody>
          <a:bodyPr/>
          <a:lstStyle/>
          <a:p>
            <a:r>
              <a:rPr lang="en-US" dirty="0" smtClean="0"/>
              <a:t>Parameter: fMRI BOLD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5280"/>
            <a:ext cx="8915400" cy="1016000"/>
          </a:xfrm>
        </p:spPr>
        <p:txBody>
          <a:bodyPr/>
          <a:lstStyle/>
          <a:p>
            <a:r>
              <a:rPr lang="en-US" dirty="0" smtClean="0"/>
              <a:t>Major differences in fMRI BOLD signals between sleep and wakefulness</a:t>
            </a:r>
          </a:p>
          <a:p>
            <a:r>
              <a:rPr lang="en-US" dirty="0" smtClean="0"/>
              <a:t>No research for BOLD signal processing done during the scan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747" y="2621280"/>
            <a:ext cx="5616966" cy="33324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45574" y="5953760"/>
            <a:ext cx="203998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Tagliazucchi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2014)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5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7330"/>
          </a:xfrm>
        </p:spPr>
        <p:txBody>
          <a:bodyPr/>
          <a:lstStyle/>
          <a:p>
            <a:r>
              <a:rPr lang="en-US" dirty="0" smtClean="0"/>
              <a:t>Analysis: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452" y="1544320"/>
            <a:ext cx="8915400" cy="1239520"/>
          </a:xfrm>
        </p:spPr>
        <p:txBody>
          <a:bodyPr/>
          <a:lstStyle/>
          <a:p>
            <a:r>
              <a:rPr lang="en-US" dirty="0" smtClean="0"/>
              <a:t>Factors that were considered for each parameter: MR compatibility, sleep correlation, accuracy, speed, cost, comfort, and availability</a:t>
            </a:r>
          </a:p>
          <a:p>
            <a:r>
              <a:rPr lang="en-US" dirty="0" smtClean="0"/>
              <a:t>Pugh Chart shows ratings for each parameter for each of the factors</a:t>
            </a:r>
            <a:endParaRPr lang="en-US" dirty="0"/>
          </a:p>
        </p:txBody>
      </p:sp>
      <p:pic>
        <p:nvPicPr>
          <p:cNvPr id="4" name="Picture 3" descr="C:\Users\Jeff\Downloads\pugh chart ne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7" y="2783840"/>
            <a:ext cx="10414953" cy="3393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46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7970"/>
          </a:xfrm>
        </p:spPr>
        <p:txBody>
          <a:bodyPr/>
          <a:lstStyle/>
          <a:p>
            <a:r>
              <a:rPr lang="en-US" dirty="0" smtClean="0"/>
              <a:t>Analysis: In-Depth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55882"/>
            <a:ext cx="8915400" cy="48764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Pupil size?</a:t>
            </a:r>
          </a:p>
          <a:p>
            <a:pPr lvl="1"/>
            <a:r>
              <a:rPr lang="en-US" dirty="0" smtClean="0"/>
              <a:t>Very accurate; already available to client; measurable differences from wakefulness to sleep</a:t>
            </a:r>
          </a:p>
          <a:p>
            <a:r>
              <a:rPr lang="en-US" dirty="0" smtClean="0"/>
              <a:t>Slow eye movements?</a:t>
            </a:r>
          </a:p>
          <a:p>
            <a:pPr lvl="1"/>
            <a:r>
              <a:rPr lang="en-US" dirty="0" smtClean="0"/>
              <a:t>EOG data acquisition may lead to problems</a:t>
            </a:r>
          </a:p>
          <a:p>
            <a:r>
              <a:rPr lang="en-US" dirty="0" smtClean="0"/>
              <a:t>Eyelid movement?</a:t>
            </a:r>
          </a:p>
          <a:p>
            <a:pPr lvl="1"/>
            <a:r>
              <a:rPr lang="en-US" dirty="0" smtClean="0"/>
              <a:t>SEM correlation involves adhesive that may stress younger patients</a:t>
            </a:r>
          </a:p>
          <a:p>
            <a:pPr lvl="1"/>
            <a:r>
              <a:rPr lang="en-US" dirty="0" smtClean="0"/>
              <a:t>Combined with pupil size acquisition, it can determine whether eyes are closed or not</a:t>
            </a:r>
          </a:p>
          <a:p>
            <a:r>
              <a:rPr lang="en-US" dirty="0" smtClean="0"/>
              <a:t>Heart rate?</a:t>
            </a:r>
          </a:p>
          <a:p>
            <a:pPr lvl="1"/>
            <a:r>
              <a:rPr lang="en-US" dirty="0" smtClean="0"/>
              <a:t>Accurate; available already; non-invasive recording technique</a:t>
            </a:r>
          </a:p>
          <a:p>
            <a:r>
              <a:rPr lang="en-US" dirty="0" smtClean="0"/>
              <a:t>Body temperature?</a:t>
            </a:r>
          </a:p>
          <a:p>
            <a:pPr lvl="1"/>
            <a:r>
              <a:rPr lang="en-US" dirty="0" smtClean="0"/>
              <a:t>Magnitude changes are not substantial enough to make supported claims</a:t>
            </a:r>
          </a:p>
          <a:p>
            <a:pPr lvl="1"/>
            <a:r>
              <a:rPr lang="en-US" dirty="0" smtClean="0"/>
              <a:t>Slightly invasive recording technique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608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0552"/>
          </a:xfrm>
        </p:spPr>
        <p:txBody>
          <a:bodyPr/>
          <a:lstStyle/>
          <a:p>
            <a:r>
              <a:rPr lang="en-US" dirty="0" smtClean="0"/>
              <a:t>Analysis: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5021"/>
            <a:ext cx="8915400" cy="4792717"/>
          </a:xfrm>
        </p:spPr>
        <p:txBody>
          <a:bodyPr>
            <a:normAutofit/>
          </a:bodyPr>
          <a:lstStyle/>
          <a:p>
            <a:r>
              <a:rPr lang="en-US" dirty="0" smtClean="0"/>
              <a:t>Muscle tension?</a:t>
            </a:r>
          </a:p>
          <a:p>
            <a:pPr lvl="1"/>
            <a:r>
              <a:rPr lang="en-US" dirty="0" smtClean="0"/>
              <a:t>Multiple electrodes required for EMG, leading to stress</a:t>
            </a:r>
          </a:p>
          <a:p>
            <a:pPr lvl="1"/>
            <a:r>
              <a:rPr lang="en-US" dirty="0" smtClean="0"/>
              <a:t>Electromagnetic interference</a:t>
            </a:r>
          </a:p>
          <a:p>
            <a:r>
              <a:rPr lang="en-US" dirty="0" smtClean="0"/>
              <a:t>Blood pressure?</a:t>
            </a:r>
          </a:p>
          <a:p>
            <a:pPr lvl="1"/>
            <a:r>
              <a:rPr lang="en-US" dirty="0"/>
              <a:t>Substantial differences in sleep stages; method of recording may be distracting to pediatric patients; error in recording device is on same magnitude as expected </a:t>
            </a:r>
            <a:r>
              <a:rPr lang="en-US" dirty="0" smtClean="0"/>
              <a:t>changes</a:t>
            </a:r>
          </a:p>
          <a:p>
            <a:r>
              <a:rPr lang="en-US" dirty="0" smtClean="0"/>
              <a:t>Respiratory rate?</a:t>
            </a:r>
          </a:p>
          <a:p>
            <a:pPr lvl="1"/>
            <a:r>
              <a:rPr lang="en-US" dirty="0" smtClean="0"/>
              <a:t>Available; distinct differences; magnitude in differences is not large, but statistically different from other stages of sleep</a:t>
            </a:r>
          </a:p>
          <a:p>
            <a:r>
              <a:rPr lang="en-US" dirty="0" smtClean="0"/>
              <a:t>fMRI BOLD signals?</a:t>
            </a:r>
          </a:p>
          <a:p>
            <a:pPr lvl="1"/>
            <a:r>
              <a:rPr lang="en-US" dirty="0" smtClean="0"/>
              <a:t>Processing done after images recorded, not during the scan; very complex computations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8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conclusion and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386" y="1905000"/>
            <a:ext cx="4315536" cy="3777622"/>
          </a:xfrm>
        </p:spPr>
        <p:txBody>
          <a:bodyPr/>
          <a:lstStyle/>
          <a:p>
            <a:r>
              <a:rPr lang="en-US" dirty="0" smtClean="0"/>
              <a:t>Many parameters were invasive and potentially stress-inducing, which could affect the resting state data of pediatric patients</a:t>
            </a:r>
          </a:p>
          <a:p>
            <a:r>
              <a:rPr lang="en-US" dirty="0" smtClean="0"/>
              <a:t>Other parameters had small differences in their value between sleep and wakefulness, which may lead to false positives</a:t>
            </a:r>
          </a:p>
          <a:p>
            <a:r>
              <a:rPr lang="en-US" dirty="0" smtClean="0"/>
              <a:t>Therefore, only four parameters were chosen for the final design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411221"/>
              </p:ext>
            </p:extLst>
          </p:nvPr>
        </p:nvGraphicFramePr>
        <p:xfrm>
          <a:off x="902498" y="1789627"/>
          <a:ext cx="6286577" cy="4185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3209"/>
                <a:gridCol w="1294688"/>
                <a:gridCol w="846070"/>
                <a:gridCol w="3202610"/>
              </a:tblGrid>
              <a:tr h="6399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Parameter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Method of Recording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Sampling 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Reason for Sampling 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99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Pupil Size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Eye Tracker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1000Hz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Default rate for EyeLink 1000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99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Eyelid Closure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Eye Tracker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1000Hz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Default rate for EyeLink 1000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86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Heart 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Pulse Plethysomgram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Previously shown to provide accurate results (Zhang 2015)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970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Repiratory 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Pneumatic Reparation Transducer Belt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 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Sampling frequency of most transducer belts (Biopac, 2014)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42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374489"/>
            <a:ext cx="8911687" cy="1280890"/>
          </a:xfrm>
        </p:spPr>
        <p:txBody>
          <a:bodyPr/>
          <a:lstStyle/>
          <a:p>
            <a:r>
              <a:rPr lang="en-US" dirty="0" smtClean="0"/>
              <a:t>Design Specs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89212" y="1387365"/>
            <a:ext cx="4313864" cy="4903076"/>
          </a:xfrm>
        </p:spPr>
        <p:txBody>
          <a:bodyPr/>
          <a:lstStyle/>
          <a:p>
            <a:r>
              <a:rPr lang="en-US" u="sng" dirty="0" smtClean="0"/>
              <a:t>IN GENERAL</a:t>
            </a:r>
          </a:p>
          <a:p>
            <a:r>
              <a:rPr lang="en-US" dirty="0" smtClean="0"/>
              <a:t>Acts in real time (parameters detect sleep and alert in matter of seconds)</a:t>
            </a:r>
          </a:p>
          <a:p>
            <a:r>
              <a:rPr lang="en-US" dirty="0" smtClean="0"/>
              <a:t>MR compatible</a:t>
            </a:r>
          </a:p>
          <a:p>
            <a:r>
              <a:rPr lang="en-US" dirty="0" smtClean="0"/>
              <a:t>Accurate</a:t>
            </a:r>
          </a:p>
          <a:p>
            <a:r>
              <a:rPr lang="en-US" dirty="0" smtClean="0"/>
              <a:t>Non-invasive recording technique</a:t>
            </a:r>
          </a:p>
          <a:p>
            <a:r>
              <a:rPr lang="en-US" dirty="0" smtClean="0"/>
              <a:t>Displays on scan room PC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903076" y="1387365"/>
            <a:ext cx="4794938" cy="4903076"/>
          </a:xfrm>
        </p:spPr>
        <p:txBody>
          <a:bodyPr/>
          <a:lstStyle/>
          <a:p>
            <a:r>
              <a:rPr lang="en-US" u="sng" dirty="0" smtClean="0"/>
              <a:t>EACH PARAMETER</a:t>
            </a:r>
          </a:p>
          <a:p>
            <a:r>
              <a:rPr lang="en-US" dirty="0" smtClean="0"/>
              <a:t>Pupil size: </a:t>
            </a:r>
          </a:p>
          <a:p>
            <a:pPr lvl="1"/>
            <a:r>
              <a:rPr lang="en-US" dirty="0" smtClean="0"/>
              <a:t>Error of EyeLink device is 0.2% of pupil diameter</a:t>
            </a:r>
          </a:p>
          <a:p>
            <a:r>
              <a:rPr lang="en-US" dirty="0" smtClean="0"/>
              <a:t>Eyelid closure:</a:t>
            </a:r>
          </a:p>
          <a:p>
            <a:pPr lvl="1"/>
            <a:r>
              <a:rPr lang="en-US" dirty="0" smtClean="0"/>
              <a:t>Capture 98% of all eyelid closures lasting more than 0.5 seconds</a:t>
            </a:r>
          </a:p>
          <a:p>
            <a:r>
              <a:rPr lang="en-US" dirty="0" smtClean="0"/>
              <a:t>Heart rate: </a:t>
            </a:r>
          </a:p>
          <a:p>
            <a:pPr lvl="1"/>
            <a:r>
              <a:rPr lang="en-US" dirty="0" smtClean="0"/>
              <a:t>Chosen pulse plethysmograph should have error less than 2 BPM</a:t>
            </a:r>
          </a:p>
          <a:p>
            <a:r>
              <a:rPr lang="en-US" dirty="0" smtClean="0"/>
              <a:t>Respiratory rate:</a:t>
            </a:r>
          </a:p>
          <a:p>
            <a:pPr lvl="1"/>
            <a:r>
              <a:rPr lang="en-US" dirty="0" smtClean="0"/>
              <a:t>Error of pneumatic belt should be less than 2 breaths/min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9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3709988" cy="3777622"/>
          </a:xfrm>
        </p:spPr>
        <p:txBody>
          <a:bodyPr/>
          <a:lstStyle/>
          <a:p>
            <a:r>
              <a:rPr lang="en-US" dirty="0" smtClean="0"/>
              <a:t>Resting state fMRI functional connectivity</a:t>
            </a:r>
          </a:p>
          <a:p>
            <a:r>
              <a:rPr lang="en-US" dirty="0" smtClean="0"/>
              <a:t>Sleep effects on fMRI data</a:t>
            </a:r>
          </a:p>
          <a:p>
            <a:r>
              <a:rPr lang="en-US" dirty="0" smtClean="0"/>
              <a:t>Why is this important?</a:t>
            </a:r>
          </a:p>
          <a:p>
            <a:endParaRPr lang="en-US" dirty="0" smtClean="0"/>
          </a:p>
        </p:txBody>
      </p:sp>
      <p:pic>
        <p:nvPicPr>
          <p:cNvPr id="1028" name="Picture 4" descr="https://neurobollocks.files.wordpress.com/2014/09/3081315619_fe0647a5d8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759" y="1905000"/>
            <a:ext cx="4964853" cy="372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07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893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800" y="1463040"/>
            <a:ext cx="9326880" cy="4998720"/>
          </a:xfrm>
        </p:spPr>
        <p:txBody>
          <a:bodyPr>
            <a:normAutofit/>
          </a:bodyPr>
          <a:lstStyle/>
          <a:p>
            <a:r>
              <a:rPr lang="en-US" sz="1200" dirty="0"/>
              <a:t>Douglas, N. J., D. P. White, C. K. Pickett, J. V. Weil, and C. W. </a:t>
            </a:r>
            <a:r>
              <a:rPr lang="en-US" sz="1200" dirty="0" err="1"/>
              <a:t>Zwillich</a:t>
            </a:r>
            <a:r>
              <a:rPr lang="en-US" sz="1200" dirty="0"/>
              <a:t>. "Respiration during 	Sleep in Normal Man." Thorax 37.11 (1982): 840-44. Web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EyeLink </a:t>
            </a:r>
            <a:r>
              <a:rPr lang="en-US" sz="1200" dirty="0"/>
              <a:t>User Manual. Ontario: SR Research, 2005. Print</a:t>
            </a:r>
            <a:r>
              <a:rPr lang="en-US" sz="1200" dirty="0" smtClean="0"/>
              <a:t>.</a:t>
            </a:r>
          </a:p>
          <a:p>
            <a:r>
              <a:rPr lang="en-US" sz="1200" dirty="0"/>
              <a:t>Leroy, M., C. Van </a:t>
            </a:r>
            <a:r>
              <a:rPr lang="en-US" sz="1200" dirty="0" err="1"/>
              <a:t>Surell</a:t>
            </a:r>
            <a:r>
              <a:rPr lang="en-US" sz="1200" dirty="0"/>
              <a:t>, R. </a:t>
            </a:r>
            <a:r>
              <a:rPr lang="en-US" sz="1200" dirty="0" err="1"/>
              <a:t>Pilliere</a:t>
            </a:r>
            <a:r>
              <a:rPr lang="en-US" sz="1200" dirty="0"/>
              <a:t>, M.-P. </a:t>
            </a:r>
            <a:r>
              <a:rPr lang="en-US" sz="1200" dirty="0" err="1"/>
              <a:t>Hagenmuller</a:t>
            </a:r>
            <a:r>
              <a:rPr lang="en-US" sz="1200" dirty="0"/>
              <a:t>, P. </a:t>
            </a:r>
            <a:r>
              <a:rPr lang="en-US" sz="1200" dirty="0" err="1"/>
              <a:t>Aegerter</a:t>
            </a:r>
            <a:r>
              <a:rPr lang="en-US" sz="1200" dirty="0"/>
              <a:t>, B. </a:t>
            </a:r>
            <a:r>
              <a:rPr lang="en-US" sz="1200" dirty="0" err="1"/>
              <a:t>Raffestin</a:t>
            </a:r>
            <a:r>
              <a:rPr lang="en-US" sz="1200" dirty="0"/>
              <a:t>, and A. 	</a:t>
            </a:r>
            <a:r>
              <a:rPr lang="en-US" sz="1200" dirty="0" err="1"/>
              <a:t>Foucher</a:t>
            </a:r>
            <a:r>
              <a:rPr lang="en-US" sz="1200" dirty="0"/>
              <a:t>. "Short-term Variability of Blood Pressure During Sleep in Snorers With or 	Without Apnea." Hypertension 28.6 (1996): 937-43. Web</a:t>
            </a:r>
            <a:r>
              <a:rPr lang="en-US" sz="1200" dirty="0" smtClean="0"/>
              <a:t>.</a:t>
            </a:r>
          </a:p>
          <a:p>
            <a:r>
              <a:rPr lang="en-US" sz="1200" dirty="0" err="1"/>
              <a:t>Muzet</a:t>
            </a:r>
            <a:r>
              <a:rPr lang="en-US" sz="1200" dirty="0"/>
              <a:t>, Alain Gilles. System and Method for Determining Sleep and Sleep Stages of a Person. 	Patent WO2012156427A1. 15 May 2012. Print</a:t>
            </a:r>
            <a:r>
              <a:rPr lang="en-US" sz="1200" dirty="0" smtClean="0"/>
              <a:t>.</a:t>
            </a:r>
          </a:p>
          <a:p>
            <a:r>
              <a:rPr lang="en-US" sz="1200" dirty="0"/>
              <a:t>Porte, Helene </a:t>
            </a:r>
            <a:r>
              <a:rPr lang="en-US" sz="1200" dirty="0" err="1"/>
              <a:t>Sophrin</a:t>
            </a:r>
            <a:r>
              <a:rPr lang="en-US" sz="1200" dirty="0"/>
              <a:t>. "Slow horizontal eye movement at human sleep onset." Journal of sleep 	research 13.3 (2004): 239-249</a:t>
            </a:r>
            <a:r>
              <a:rPr lang="en-US" sz="1200" dirty="0" smtClean="0"/>
              <a:t>.</a:t>
            </a:r>
          </a:p>
          <a:p>
            <a:r>
              <a:rPr lang="en-US" sz="1200" dirty="0" err="1" smtClean="0"/>
              <a:t>Tagliazucchi</a:t>
            </a:r>
            <a:r>
              <a:rPr lang="en-US" sz="1200" dirty="0"/>
              <a:t>, Enzo, and Helmut </a:t>
            </a:r>
            <a:r>
              <a:rPr lang="en-US" sz="1200" dirty="0" err="1"/>
              <a:t>Laufs</a:t>
            </a:r>
            <a:r>
              <a:rPr lang="en-US" sz="1200" dirty="0"/>
              <a:t>. "Decoding wakefulness levels from typical fMRI resting-state data reveals reliable drifts between wakefulness and sleep." Neuron 82.3 (2014): 695-708</a:t>
            </a:r>
            <a:r>
              <a:rPr lang="en-US" sz="1200" dirty="0" smtClean="0"/>
              <a:t>.</a:t>
            </a:r>
          </a:p>
          <a:p>
            <a:r>
              <a:rPr lang="en-US" sz="1200" dirty="0"/>
              <a:t>"The Body's </a:t>
            </a:r>
            <a:r>
              <a:rPr lang="en-US" sz="1200" dirty="0" err="1"/>
              <a:t>Themoregulation</a:t>
            </a:r>
            <a:r>
              <a:rPr lang="en-US" sz="1200" dirty="0"/>
              <a:t> During Sleep." </a:t>
            </a:r>
            <a:r>
              <a:rPr lang="en-US" sz="1200" dirty="0" err="1"/>
              <a:t>Themoregulation</a:t>
            </a:r>
            <a:r>
              <a:rPr lang="en-US" sz="1200" dirty="0"/>
              <a:t> During Sleep. </a:t>
            </a:r>
            <a:r>
              <a:rPr lang="en-US" sz="1200" dirty="0" err="1"/>
              <a:t>Sleepdex</a:t>
            </a:r>
            <a:r>
              <a:rPr lang="en-US" sz="1200" dirty="0"/>
              <a:t>. Web.</a:t>
            </a:r>
          </a:p>
          <a:p>
            <a:r>
              <a:rPr lang="en-US" sz="1200" dirty="0" err="1"/>
              <a:t>Yoss</a:t>
            </a:r>
            <a:r>
              <a:rPr lang="en-US" sz="1200" dirty="0"/>
              <a:t>, R. E., N. J. Moyer, and R. W. </a:t>
            </a:r>
            <a:r>
              <a:rPr lang="en-US" sz="1200" dirty="0" err="1"/>
              <a:t>Hollenhorst</a:t>
            </a:r>
            <a:r>
              <a:rPr lang="en-US" sz="1200" dirty="0"/>
              <a:t>. "Pupil Size and Spontaneous </a:t>
            </a:r>
            <a:r>
              <a:rPr lang="en-US" sz="1200" dirty="0" smtClean="0"/>
              <a:t>Pupillary Waves </a:t>
            </a:r>
            <a:r>
              <a:rPr lang="en-US" sz="1200" dirty="0"/>
              <a:t>	Associated with Alertness, Drowsiness, and Sleep." Neurology 20.6 (1970): 545. Web.</a:t>
            </a:r>
          </a:p>
          <a:p>
            <a:r>
              <a:rPr lang="en-US" sz="1200" dirty="0"/>
              <a:t>Shin, </a:t>
            </a:r>
            <a:r>
              <a:rPr lang="en-US" sz="1200" dirty="0" err="1"/>
              <a:t>Duk</a:t>
            </a:r>
            <a:r>
              <a:rPr lang="en-US" sz="1200" dirty="0"/>
              <a:t>, Hiroyuki Sakai, and Yuji Uchiyama. "Slow eye movement detection can prevent 	sleep related accidents effectively in a simulated driving task." Journal of sleep research 	20.3 (2011): 416-424.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4369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8290"/>
          </a:xfrm>
        </p:spPr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66240"/>
            <a:ext cx="8915400" cy="4244982"/>
          </a:xfrm>
        </p:spPr>
        <p:txBody>
          <a:bodyPr/>
          <a:lstStyle/>
          <a:p>
            <a:r>
              <a:rPr lang="en-US" dirty="0"/>
              <a:t>https://neurobollocks.files.wordpress.com/2014/09/3081315619_fe0647a5d8_z.jpg</a:t>
            </a:r>
          </a:p>
          <a:p>
            <a:r>
              <a:rPr lang="en-US" dirty="0" smtClean="0"/>
              <a:t>EyeLink 1000 Plus User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8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 Are there 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near real time, fMRI compatible method that takes in several physiological parameters to determine if a patient is sleeping and alert the technician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79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Parameters for Final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768" y="1905000"/>
            <a:ext cx="3811588" cy="3332480"/>
          </a:xfrm>
        </p:spPr>
        <p:txBody>
          <a:bodyPr/>
          <a:lstStyle/>
          <a:p>
            <a:r>
              <a:rPr lang="en-US" dirty="0" smtClean="0"/>
              <a:t>Any potential parameter had to fulfill two main factors</a:t>
            </a:r>
          </a:p>
          <a:p>
            <a:pPr lvl="1"/>
            <a:r>
              <a:rPr lang="en-US" dirty="0" smtClean="0"/>
              <a:t>Correlation between sleep and MR compatible recording</a:t>
            </a:r>
          </a:p>
          <a:p>
            <a:r>
              <a:rPr lang="en-US" dirty="0" smtClean="0"/>
              <a:t>Parameters could potentially come from many different physiological functions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107" y="1905000"/>
            <a:ext cx="5616966" cy="33324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72934" y="5237480"/>
            <a:ext cx="203998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Tagliazucchi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2014)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Parameter: Pupil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51000"/>
            <a:ext cx="8383588" cy="508000"/>
          </a:xfrm>
        </p:spPr>
        <p:txBody>
          <a:bodyPr/>
          <a:lstStyle/>
          <a:p>
            <a:r>
              <a:rPr lang="en-US" dirty="0" smtClean="0"/>
              <a:t>Changes in pupil size during drowsiness have been well documented</a:t>
            </a:r>
            <a:endParaRPr lang="en-US" dirty="0"/>
          </a:p>
        </p:txBody>
      </p:sp>
      <p:pic>
        <p:nvPicPr>
          <p:cNvPr id="4" name="Picture 3" descr="C:\Users\Jeff\Documents\Protein Presentation Images\pupil_size_sleepi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18" y="2495867"/>
            <a:ext cx="6390261" cy="370173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858541" y="6197600"/>
            <a:ext cx="135171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Yoss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1970)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79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eyes recorded in fMRI?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6720" y="1905000"/>
            <a:ext cx="4473892" cy="4006222"/>
          </a:xfrm>
        </p:spPr>
        <p:txBody>
          <a:bodyPr/>
          <a:lstStyle/>
          <a:p>
            <a:r>
              <a:rPr lang="en-US" dirty="0" smtClean="0"/>
              <a:t>EyeLink 1000 Plus Eye Tracker</a:t>
            </a:r>
          </a:p>
          <a:p>
            <a:endParaRPr lang="en-US" dirty="0" smtClean="0"/>
          </a:p>
          <a:p>
            <a:r>
              <a:rPr lang="en-US" dirty="0" smtClean="0"/>
              <a:t>Two main parts: core system and mount</a:t>
            </a:r>
          </a:p>
          <a:p>
            <a:endParaRPr lang="en-US" dirty="0" smtClean="0"/>
          </a:p>
          <a:p>
            <a:r>
              <a:rPr lang="en-US" dirty="0" smtClean="0"/>
              <a:t>Typical set-up for this device is shown to the left</a:t>
            </a:r>
          </a:p>
          <a:p>
            <a:endParaRPr lang="en-US" dirty="0"/>
          </a:p>
          <a:p>
            <a:r>
              <a:rPr lang="en-US" dirty="0" smtClean="0"/>
              <a:t>Already in use for resting state recordings</a:t>
            </a:r>
            <a:endParaRPr lang="en-US" dirty="0"/>
          </a:p>
        </p:txBody>
      </p:sp>
      <p:pic>
        <p:nvPicPr>
          <p:cNvPr id="4" name="Picture 3" descr="C:\Users\Jeff\Documents\Protein Presentation Images\Eyelink_typical_setu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377" y="1698624"/>
            <a:ext cx="5153343" cy="44176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184027" y="6116319"/>
            <a:ext cx="176202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(EyeLink, 2005)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1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Parameter: Slow eye movements (SEMs)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 been shown to occur as a person is falling asleep</a:t>
            </a:r>
          </a:p>
          <a:p>
            <a:r>
              <a:rPr lang="en-US" dirty="0" smtClean="0"/>
              <a:t>Used in the past to alert patients they have fallen asleep during driving simulations</a:t>
            </a:r>
          </a:p>
          <a:p>
            <a:r>
              <a:rPr lang="en-US" dirty="0" smtClean="0"/>
              <a:t>Typically measured using an EOG, not an Eye Tracker</a:t>
            </a:r>
          </a:p>
        </p:txBody>
      </p:sp>
    </p:spTree>
    <p:extLst>
      <p:ext uri="{BB962C8B-B14F-4D97-AF65-F5344CB8AC3E}">
        <p14:creationId xmlns:p14="http://schemas.microsoft.com/office/powerpoint/2010/main" val="223691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Parameter: Eyelid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3132" y="2133600"/>
            <a:ext cx="4847908" cy="3777622"/>
          </a:xfrm>
        </p:spPr>
        <p:txBody>
          <a:bodyPr/>
          <a:lstStyle/>
          <a:p>
            <a:r>
              <a:rPr lang="en-US" dirty="0" smtClean="0"/>
              <a:t>Many studies measure eyelid movement in relation with SEMs</a:t>
            </a:r>
          </a:p>
          <a:p>
            <a:endParaRPr lang="en-US" dirty="0"/>
          </a:p>
          <a:p>
            <a:r>
              <a:rPr lang="en-US" dirty="0" smtClean="0"/>
              <a:t>Alternatively, eyelid movement could be recorded with an eye tracker</a:t>
            </a:r>
          </a:p>
          <a:p>
            <a:endParaRPr lang="en-US" dirty="0"/>
          </a:p>
          <a:p>
            <a:r>
              <a:rPr lang="en-US" dirty="0" smtClean="0"/>
              <a:t>Very intuitive parameter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67" y="2133600"/>
            <a:ext cx="4347577" cy="337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6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Parameter: Heart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4000"/>
            <a:ext cx="8915400" cy="3777622"/>
          </a:xfrm>
        </p:spPr>
        <p:txBody>
          <a:bodyPr/>
          <a:lstStyle/>
          <a:p>
            <a:r>
              <a:rPr lang="en-US" dirty="0" smtClean="0"/>
              <a:t>Relationship between heart rate and sleep has been researched extensively</a:t>
            </a:r>
          </a:p>
          <a:p>
            <a:r>
              <a:rPr lang="en-US" dirty="0" smtClean="0"/>
              <a:t>Heart rate has been a common vital sign measured in MR environments</a:t>
            </a:r>
            <a:endParaRPr lang="en-US" dirty="0"/>
          </a:p>
        </p:txBody>
      </p:sp>
      <p:pic>
        <p:nvPicPr>
          <p:cNvPr id="4" name="Picture 3" descr="C:\Users\Jeff\Documents\Protein Presentation Images\heart_rate_slee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262" y="2804890"/>
            <a:ext cx="8522018" cy="339662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782714" y="6201512"/>
            <a:ext cx="154401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Muzet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2012)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03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590</TotalTime>
  <Words>918</Words>
  <Application>Microsoft Office PowerPoint</Application>
  <PresentationFormat>Widescreen</PresentationFormat>
  <Paragraphs>145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Times New Roman</vt:lpstr>
      <vt:lpstr>Wingdings 3</vt:lpstr>
      <vt:lpstr>Wisp</vt:lpstr>
      <vt:lpstr>Sleep Detection and Alert System for fMRI</vt:lpstr>
      <vt:lpstr>Background and Need</vt:lpstr>
      <vt:lpstr>Updated Scope</vt:lpstr>
      <vt:lpstr>Potential Parameters for Final Design</vt:lpstr>
      <vt:lpstr>Parameter: Pupil size</vt:lpstr>
      <vt:lpstr>How are eyes recorded in fMRI?</vt:lpstr>
      <vt:lpstr>Parameter: Slow eye movements (SEMs)</vt:lpstr>
      <vt:lpstr>Parameter: Eyelid movement</vt:lpstr>
      <vt:lpstr>Parameter: Heart rate</vt:lpstr>
      <vt:lpstr>Parameter: Body temperature</vt:lpstr>
      <vt:lpstr>Parameter: Muscle tension</vt:lpstr>
      <vt:lpstr>Parameter: Blood pressure</vt:lpstr>
      <vt:lpstr>Parameter: Respiratory rate</vt:lpstr>
      <vt:lpstr>Parameter: fMRI BOLD signals</vt:lpstr>
      <vt:lpstr>Analysis: Overview</vt:lpstr>
      <vt:lpstr>Analysis: In-Depth</vt:lpstr>
      <vt:lpstr>Analysis: continued</vt:lpstr>
      <vt:lpstr>Analysis: conclusion and overview</vt:lpstr>
      <vt:lpstr>Design Specs</vt:lpstr>
      <vt:lpstr>References</vt:lpstr>
      <vt:lpstr>Images</vt:lpstr>
      <vt:lpstr>Thank you! Are there any 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Detection and Alert System for fMRI</dc:title>
  <dc:creator>Jeff</dc:creator>
  <cp:lastModifiedBy>Caroline Farrington</cp:lastModifiedBy>
  <cp:revision>79</cp:revision>
  <dcterms:created xsi:type="dcterms:W3CDTF">2015-10-25T18:47:03Z</dcterms:created>
  <dcterms:modified xsi:type="dcterms:W3CDTF">2015-12-05T23:26:53Z</dcterms:modified>
</cp:coreProperties>
</file>