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3" r:id="rId4"/>
    <p:sldId id="263" r:id="rId5"/>
    <p:sldId id="259" r:id="rId6"/>
    <p:sldId id="260" r:id="rId7"/>
    <p:sldId id="269" r:id="rId8"/>
    <p:sldId id="270" r:id="rId9"/>
    <p:sldId id="271" r:id="rId10"/>
    <p:sldId id="265" r:id="rId11"/>
    <p:sldId id="266" r:id="rId12"/>
    <p:sldId id="262" r:id="rId13"/>
    <p:sldId id="267" r:id="rId14"/>
    <p:sldId id="272" r:id="rId15"/>
    <p:sldId id="274" r:id="rId16"/>
    <p:sldId id="275" r:id="rId17"/>
    <p:sldId id="27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F6A29-C2A4-4D4A-BD7D-67C54F696965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3D3C-B5B2-0940-9827-3A8E40712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resting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3D3C-B5B2-0940-9827-3A8E40712D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why</a:t>
            </a:r>
            <a:r>
              <a:rPr lang="en-US" baseline="0" dirty="0" smtClean="0"/>
              <a:t> these cant be translated straight into imaging- if we chose one how we would have to adapt- </a:t>
            </a:r>
          </a:p>
          <a:p>
            <a:r>
              <a:rPr lang="en-US" baseline="0" dirty="0" smtClean="0"/>
              <a:t>EOG – auditory warning</a:t>
            </a:r>
          </a:p>
          <a:p>
            <a:r>
              <a:rPr lang="en-US" baseline="0" dirty="0" smtClean="0"/>
              <a:t>Agreed with human EOG scoring between 80 -90 % of the time</a:t>
            </a:r>
          </a:p>
          <a:p>
            <a:r>
              <a:rPr lang="en-US" baseline="0" dirty="0" smtClean="0"/>
              <a:t>Requires calibration</a:t>
            </a:r>
          </a:p>
          <a:p>
            <a:r>
              <a:rPr lang="en-US" baseline="0" dirty="0" smtClean="0"/>
              <a:t>Performing and EOG inside a magnet can result in artifacts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3D3C-B5B2-0940-9827-3A8E40712D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9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wont have head motion- ideally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3D3C-B5B2-0940-9827-3A8E40712D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Designed</a:t>
            </a:r>
            <a:r>
              <a:rPr lang="en-US" baseline="0" dirty="0" smtClean="0"/>
              <a:t> with camera being far enough away </a:t>
            </a:r>
          </a:p>
          <a:p>
            <a:r>
              <a:rPr lang="en-US" baseline="0" dirty="0" smtClean="0"/>
              <a:t>Restrictions on size of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3D3C-B5B2-0940-9827-3A8E40712D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12/5/2015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25: </a:t>
            </a:r>
            <a:r>
              <a:rPr lang="en-US" cap="none" dirty="0"/>
              <a:t>A</a:t>
            </a:r>
            <a:r>
              <a:rPr lang="en-US" cap="none" dirty="0" smtClean="0"/>
              <a:t>my Mirro, </a:t>
            </a:r>
            <a:r>
              <a:rPr lang="en-US" cap="none" dirty="0"/>
              <a:t>C</a:t>
            </a:r>
            <a:r>
              <a:rPr lang="en-US" cap="none" dirty="0" smtClean="0"/>
              <a:t>aroline </a:t>
            </a:r>
            <a:r>
              <a:rPr lang="en-US" cap="none" dirty="0"/>
              <a:t>F</a:t>
            </a:r>
            <a:r>
              <a:rPr lang="en-US" cap="none" dirty="0" smtClean="0"/>
              <a:t>arrington, </a:t>
            </a:r>
            <a:r>
              <a:rPr lang="en-US" cap="none" dirty="0"/>
              <a:t>J</a:t>
            </a:r>
            <a:r>
              <a:rPr lang="en-US" cap="none" dirty="0" smtClean="0"/>
              <a:t>eff Daniels</a:t>
            </a:r>
          </a:p>
          <a:p>
            <a:r>
              <a:rPr lang="en-US" cap="none" dirty="0" smtClean="0"/>
              <a:t>Client: Dr. </a:t>
            </a:r>
            <a:r>
              <a:rPr lang="en-US" cap="none" dirty="0" err="1" smtClean="0"/>
              <a:t>Dosenbach</a:t>
            </a:r>
            <a:endParaRPr lang="en-US" cap="none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Sleep Detection and Alert System for fMRI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Tracking in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Head Motion</a:t>
            </a:r>
          </a:p>
          <a:p>
            <a:r>
              <a:rPr lang="en-US" dirty="0" smtClean="0"/>
              <a:t>Methods exist to: </a:t>
            </a:r>
          </a:p>
          <a:p>
            <a:pPr marL="274320" lvl="1" indent="0">
              <a:buNone/>
            </a:pPr>
            <a:r>
              <a:rPr lang="en-US" dirty="0" smtClean="0"/>
              <a:t>1.   Alert/ Inform Patients</a:t>
            </a:r>
          </a:p>
          <a:p>
            <a:pPr marL="274320" lvl="1" indent="0">
              <a:buNone/>
            </a:pPr>
            <a:r>
              <a:rPr lang="en-US" dirty="0" smtClean="0"/>
              <a:t>2.  Alter image acquisition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Detection in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 Vector Machine</a:t>
            </a:r>
          </a:p>
          <a:p>
            <a:pPr lvl="1"/>
            <a:r>
              <a:rPr lang="en-US" dirty="0" smtClean="0"/>
              <a:t>Uses fMRI data to determine if an individual was sleeping during a scan</a:t>
            </a:r>
          </a:p>
          <a:p>
            <a:pPr lvl="1"/>
            <a:r>
              <a:rPr lang="en-US" dirty="0" smtClean="0"/>
              <a:t>Applied retrospectively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on to Current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methods for detecting sleep not created for imaging applications</a:t>
            </a:r>
          </a:p>
          <a:p>
            <a:r>
              <a:rPr lang="en-US" dirty="0" smtClean="0"/>
              <a:t>There is real- time tracking in imaging</a:t>
            </a:r>
          </a:p>
          <a:p>
            <a:r>
              <a:rPr lang="en-US" dirty="0" smtClean="0"/>
              <a:t>One group has created an SVM that can recognize sleep after a scan is over</a:t>
            </a:r>
          </a:p>
          <a:p>
            <a:r>
              <a:rPr lang="en-US" dirty="0" smtClean="0"/>
              <a:t>Can we put this all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the first near real time sleep detection system for use in imaging</a:t>
            </a:r>
          </a:p>
          <a:p>
            <a:r>
              <a:rPr lang="en-US" dirty="0" smtClean="0"/>
              <a:t>Improve the quality of images acquired</a:t>
            </a:r>
          </a:p>
          <a:p>
            <a:pPr lvl="1"/>
            <a:r>
              <a:rPr lang="en-US" dirty="0" smtClean="0"/>
              <a:t>Prevent wasting of time and money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the accuracy of resting state fMRI studies 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Schedule/ Division of Work</a:t>
            </a:r>
            <a:endParaRPr lang="en-US" dirty="0"/>
          </a:p>
        </p:txBody>
      </p:sp>
      <p:pic>
        <p:nvPicPr>
          <p:cNvPr id="5" name="Picture 4" descr="Screen Shot 2015-09-29 at 5.5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2" y="2063749"/>
            <a:ext cx="8237720" cy="34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Schedule/ Division of 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4" y="1678284"/>
            <a:ext cx="6823075" cy="44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Clark, James, et al. “Sleep Detection and Driver Alert Patent” Patent 5,689,241. 18 Nov. </a:t>
            </a:r>
            <a:r>
              <a:rPr lang="en-US" dirty="0" smtClean="0"/>
              <a:t>1997</a:t>
            </a:r>
          </a:p>
          <a:p>
            <a:endParaRPr lang="en-US" dirty="0" smtClean="0"/>
          </a:p>
          <a:p>
            <a:r>
              <a:rPr lang="en-US" dirty="0"/>
              <a:t>Karl, Van </a:t>
            </a:r>
            <a:r>
              <a:rPr lang="en-US" dirty="0" err="1"/>
              <a:t>Orden</a:t>
            </a:r>
            <a:r>
              <a:rPr lang="en-US" dirty="0"/>
              <a:t>, et al. “Eye Activity Monitor.” Patent 6,346,887. 12 Feb </a:t>
            </a:r>
            <a:r>
              <a:rPr lang="en-US" dirty="0" smtClean="0"/>
              <a:t>2002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Shin</a:t>
            </a:r>
            <a:r>
              <a:rPr lang="en-US" dirty="0"/>
              <a:t>, </a:t>
            </a:r>
            <a:r>
              <a:rPr lang="en-US" dirty="0" err="1"/>
              <a:t>Duk</a:t>
            </a:r>
            <a:r>
              <a:rPr lang="en-US" dirty="0"/>
              <a:t>, Hiroyuki Sakai, and Yuji Uchiyama. "Slow eye movement detection can </a:t>
            </a:r>
            <a:r>
              <a:rPr lang="en-US" dirty="0" smtClean="0"/>
              <a:t>prevent </a:t>
            </a:r>
            <a:r>
              <a:rPr lang="en-US" dirty="0"/>
              <a:t>sleep‐related accidents effectively in a simulated driving task." </a:t>
            </a:r>
            <a:r>
              <a:rPr lang="en-US" i="1" dirty="0"/>
              <a:t>Journal </a:t>
            </a:r>
            <a:r>
              <a:rPr lang="en-US" i="1" dirty="0" smtClean="0"/>
              <a:t>of </a:t>
            </a:r>
            <a:r>
              <a:rPr lang="en-US" i="1" dirty="0"/>
              <a:t>sleep research</a:t>
            </a:r>
            <a:r>
              <a:rPr lang="en-US" dirty="0"/>
              <a:t> 20.3 (2011): 416-424.</a:t>
            </a:r>
          </a:p>
          <a:p>
            <a:endParaRPr lang="en-US" dirty="0" smtClean="0"/>
          </a:p>
          <a:p>
            <a:r>
              <a:rPr lang="en-US" dirty="0" err="1" smtClean="0"/>
              <a:t>Tagliazucchi</a:t>
            </a:r>
            <a:r>
              <a:rPr lang="en-US" dirty="0"/>
              <a:t>, </a:t>
            </a:r>
            <a:r>
              <a:rPr lang="en-US" dirty="0" err="1"/>
              <a:t>Enzo</a:t>
            </a:r>
            <a:r>
              <a:rPr lang="en-US" dirty="0"/>
              <a:t>, and Helmut </a:t>
            </a:r>
            <a:r>
              <a:rPr lang="en-US" dirty="0" err="1"/>
              <a:t>Laufs</a:t>
            </a:r>
            <a:r>
              <a:rPr lang="en-US" dirty="0"/>
              <a:t>. "Decoding wakefulness levels from typical fMRI </a:t>
            </a:r>
            <a:r>
              <a:rPr lang="en-US" dirty="0" smtClean="0"/>
              <a:t>resting</a:t>
            </a:r>
            <a:r>
              <a:rPr lang="en-US" dirty="0"/>
              <a:t>-state data reveals reliable drifts between wakefulness and sleep." </a:t>
            </a:r>
            <a:r>
              <a:rPr lang="en-US" i="1" dirty="0"/>
              <a:t>Neuron</a:t>
            </a:r>
            <a:r>
              <a:rPr lang="en-US" dirty="0"/>
              <a:t> </a:t>
            </a:r>
            <a:r>
              <a:rPr lang="en-US" dirty="0" smtClean="0"/>
              <a:t>82.3 </a:t>
            </a:r>
            <a:r>
              <a:rPr lang="en-US" dirty="0"/>
              <a:t>(2014): 695-708.</a:t>
            </a:r>
          </a:p>
          <a:p>
            <a:endParaRPr lang="en-US" dirty="0" smtClean="0"/>
          </a:p>
          <a:p>
            <a:r>
              <a:rPr lang="en-US" dirty="0" err="1" smtClean="0"/>
              <a:t>Thesen</a:t>
            </a:r>
            <a:r>
              <a:rPr lang="en-US" dirty="0"/>
              <a:t>, Stefan, et al. "Prospective acquisition correction for head motion with image</a:t>
            </a:r>
            <a:r>
              <a:rPr lang="en-US" dirty="0" smtClean="0"/>
              <a:t>‐based </a:t>
            </a:r>
            <a:r>
              <a:rPr lang="en-US" dirty="0"/>
              <a:t>tracking for real‐time fMRI." </a:t>
            </a:r>
            <a:r>
              <a:rPr lang="en-US" i="1" dirty="0"/>
              <a:t>Magnetic Resonance in Medicine</a:t>
            </a:r>
            <a:r>
              <a:rPr lang="en-US" dirty="0"/>
              <a:t> 44.3 </a:t>
            </a:r>
            <a:r>
              <a:rPr lang="en-US" dirty="0" smtClean="0"/>
              <a:t>(</a:t>
            </a:r>
            <a:r>
              <a:rPr lang="en-US" dirty="0"/>
              <a:t>2000): 457-465.</a:t>
            </a:r>
          </a:p>
          <a:p>
            <a:endParaRPr lang="en-US" dirty="0" smtClean="0"/>
          </a:p>
          <a:p>
            <a:r>
              <a:rPr lang="en-US" dirty="0" err="1" smtClean="0"/>
              <a:t>Thulborn</a:t>
            </a:r>
            <a:r>
              <a:rPr lang="en-US" dirty="0"/>
              <a:t>, Keith R. "Visual feedback to stabilize head position for fMRI." </a:t>
            </a:r>
            <a:r>
              <a:rPr lang="en-US" i="1" dirty="0"/>
              <a:t>Magnetic </a:t>
            </a:r>
            <a:r>
              <a:rPr lang="en-US" i="1" dirty="0" smtClean="0"/>
              <a:t>resonance </a:t>
            </a:r>
            <a:r>
              <a:rPr lang="en-US" i="1" dirty="0"/>
              <a:t>in medicine</a:t>
            </a:r>
            <a:r>
              <a:rPr lang="en-US" dirty="0"/>
              <a:t> 41.5 (1999): 1039-1043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https://neurobollocks.files.wordpress.com/2014/09/</a:t>
            </a:r>
            <a:r>
              <a:rPr lang="en-US" sz="2000" dirty="0" smtClean="0"/>
              <a:t>3081315619_fe0647a5d8_z.jpg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brainchemist.wordpress.com</a:t>
            </a:r>
            <a:r>
              <a:rPr lang="en-US" sz="2000" dirty="0"/>
              <a:t>/2010/11/09/resting-state-fmri-a-novel-approach-to-understanding-brain-dysfunction-in-major-depression/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fMRI</a:t>
            </a:r>
          </a:p>
          <a:p>
            <a:pPr marL="0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3081315619_fe0647a5d8_z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9" y="2059781"/>
            <a:ext cx="5699125" cy="4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Resting State </a:t>
            </a:r>
          </a:p>
          <a:p>
            <a:pPr lvl="1"/>
            <a:r>
              <a:rPr lang="en-US" dirty="0" smtClean="0"/>
              <a:t>Functional Connectivity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54" y="2528473"/>
            <a:ext cx="6650358" cy="33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t="-37" b="337"/>
          <a:stretch/>
        </p:blipFill>
        <p:spPr>
          <a:xfrm>
            <a:off x="1312268" y="1949453"/>
            <a:ext cx="6510894" cy="3936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923" b="26861"/>
          <a:stretch/>
        </p:blipFill>
        <p:spPr>
          <a:xfrm>
            <a:off x="508127" y="2516214"/>
            <a:ext cx="8121762" cy="22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near real time, fMRI compatible method to determine if a patient is sleeping and alert the technician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7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Acts in near real time</a:t>
            </a:r>
          </a:p>
          <a:p>
            <a:r>
              <a:rPr lang="en-US" dirty="0" smtClean="0"/>
              <a:t>MR compatible</a:t>
            </a:r>
          </a:p>
          <a:p>
            <a:r>
              <a:rPr lang="en-US" dirty="0" smtClean="0"/>
              <a:t>Hardware must fit in head coil(165mm; 60.4mm) </a:t>
            </a:r>
          </a:p>
          <a:p>
            <a:r>
              <a:rPr lang="en-US" dirty="0" smtClean="0"/>
              <a:t>Non-invasive recording technique</a:t>
            </a:r>
          </a:p>
          <a:p>
            <a:r>
              <a:rPr lang="en-US" dirty="0" smtClean="0"/>
              <a:t>Accurate</a:t>
            </a:r>
          </a:p>
          <a:p>
            <a:r>
              <a:rPr lang="en-US" dirty="0" smtClean="0"/>
              <a:t>Displays on scan room PC</a:t>
            </a:r>
          </a:p>
          <a:p>
            <a:r>
              <a:rPr lang="en-US" dirty="0" smtClean="0"/>
              <a:t>Does not obstruct necessary data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Real Time Sleep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Monitoring eye movement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-295" t="-533" r="2446" b="112"/>
          <a:stretch/>
        </p:blipFill>
        <p:spPr>
          <a:xfrm>
            <a:off x="301752" y="2375926"/>
            <a:ext cx="8294344" cy="29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Real Time Sleep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22500"/>
            <a:ext cx="3666998" cy="3876547"/>
          </a:xfrm>
        </p:spPr>
        <p:txBody>
          <a:bodyPr/>
          <a:lstStyle/>
          <a:p>
            <a:r>
              <a:rPr lang="en-US" dirty="0" smtClean="0"/>
              <a:t>Infrared sensor for eyes and breath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Camera for head motion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77" y="1551697"/>
            <a:ext cx="3902075" cy="4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Near Real Time Sleep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57374"/>
            <a:ext cx="3412998" cy="4241673"/>
          </a:xfrm>
        </p:spPr>
        <p:txBody>
          <a:bodyPr/>
          <a:lstStyle/>
          <a:p>
            <a:r>
              <a:rPr lang="en-US" dirty="0" smtClean="0"/>
              <a:t>Eye tracking system</a:t>
            </a:r>
          </a:p>
          <a:p>
            <a:endParaRPr lang="en-US" dirty="0" smtClean="0"/>
          </a:p>
          <a:p>
            <a:r>
              <a:rPr lang="en-US" dirty="0" smtClean="0"/>
              <a:t>Compares the current pixel values of the eyes to the first image acquired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714500"/>
            <a:ext cx="5196048" cy="41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279</TotalTime>
  <Words>511</Words>
  <Application>Microsoft Office PowerPoint</Application>
  <PresentationFormat>On-screen Show (4:3)</PresentationFormat>
  <Paragraphs>88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Georgia</vt:lpstr>
      <vt:lpstr>Wingdings</vt:lpstr>
      <vt:lpstr>Wingdings 2</vt:lpstr>
      <vt:lpstr>Civic</vt:lpstr>
      <vt:lpstr>Sleep Detection and Alert System for fMRI </vt:lpstr>
      <vt:lpstr>Background</vt:lpstr>
      <vt:lpstr>Background</vt:lpstr>
      <vt:lpstr>Background</vt:lpstr>
      <vt:lpstr>Scope</vt:lpstr>
      <vt:lpstr>Specs</vt:lpstr>
      <vt:lpstr>Near Real Time Sleep Detection</vt:lpstr>
      <vt:lpstr>Near Real Time Sleep Detection</vt:lpstr>
      <vt:lpstr>Near Real Time Sleep Detection</vt:lpstr>
      <vt:lpstr>Real Time Tracking in Imaging</vt:lpstr>
      <vt:lpstr>Sleep Detection in Imaging</vt:lpstr>
      <vt:lpstr>Adding on to Current Solutions</vt:lpstr>
      <vt:lpstr>Final Project</vt:lpstr>
      <vt:lpstr>Schedule/ Division of Work</vt:lpstr>
      <vt:lpstr>Schedule/ Division of Work</vt:lpstr>
      <vt:lpstr>References</vt:lpstr>
      <vt:lpstr>Images</vt:lpstr>
      <vt:lpstr>Questions?</vt:lpstr>
    </vt:vector>
  </TitlesOfParts>
  <Company>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Mirro</dc:creator>
  <cp:lastModifiedBy>Caroline Farrington</cp:lastModifiedBy>
  <cp:revision>44</cp:revision>
  <dcterms:created xsi:type="dcterms:W3CDTF">2015-09-27T17:29:35Z</dcterms:created>
  <dcterms:modified xsi:type="dcterms:W3CDTF">2015-12-05T23:13:12Z</dcterms:modified>
</cp:coreProperties>
</file>